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567" r:id="rId5"/>
    <p:sldId id="303" r:id="rId6"/>
    <p:sldId id="505" r:id="rId7"/>
    <p:sldId id="520" r:id="rId8"/>
    <p:sldId id="521" r:id="rId9"/>
    <p:sldId id="522" r:id="rId10"/>
    <p:sldId id="523" r:id="rId11"/>
    <p:sldId id="524" r:id="rId12"/>
    <p:sldId id="542" r:id="rId13"/>
    <p:sldId id="543" r:id="rId14"/>
    <p:sldId id="544" r:id="rId15"/>
    <p:sldId id="545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373" r:id="rId29"/>
    <p:sldId id="537" r:id="rId30"/>
    <p:sldId id="538" r:id="rId31"/>
    <p:sldId id="539" r:id="rId32"/>
    <p:sldId id="540" r:id="rId33"/>
    <p:sldId id="541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D5"/>
    <a:srgbClr val="FF979E"/>
    <a:srgbClr val="FF858E"/>
    <a:srgbClr val="DFEEDB"/>
    <a:srgbClr val="D6E6F6"/>
    <a:srgbClr val="FDE0D3"/>
    <a:srgbClr val="FF6F79"/>
    <a:srgbClr val="A1B8E1"/>
    <a:srgbClr val="FBC3AA"/>
    <a:srgbClr val="FFE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2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07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12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8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77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16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83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12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2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Hello and welcome, in this video  we will start to dive into the components of the internal structure of transformers.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40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02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7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35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3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13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9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66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8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8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3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9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4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1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52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61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4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65AC74EE-C7D3-E6B5-6B8B-49511EA1A542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248AF30A-EC34-2C0A-3824-F0DDDA9C8007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6BF0D620-88CC-E3E0-F07A-50A2D34D3A4B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DE20A50D-F34D-50B9-E6A5-B4B211F3FE12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4.xml"/><Relationship Id="rId4" Type="http://schemas.openxmlformats.org/officeDocument/2006/relationships/image" Target="../media/image1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4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CD2-768D-200C-C6B9-79626D58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02B-52A0-73F8-2C29-8913115EA7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185223"/>
            <a:ext cx="10231346" cy="5355727"/>
          </a:xfrm>
        </p:spPr>
        <p:txBody>
          <a:bodyPr/>
          <a:lstStyle/>
          <a:p>
            <a:r>
              <a:rPr lang="en-US" dirty="0"/>
              <a:t>Columns in the </a:t>
            </a:r>
            <a:r>
              <a:rPr lang="en-US" dirty="0" err="1"/>
              <a:t>SubjQA</a:t>
            </a:r>
            <a:r>
              <a:rPr lang="en-US" dirty="0"/>
              <a:t> dataset: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7C37-D226-38E8-66EF-EF2F43DC8375}"/>
              </a:ext>
            </a:extLst>
          </p:cNvPr>
          <p:cNvSpPr txBox="1"/>
          <p:nvPr/>
        </p:nvSpPr>
        <p:spPr>
          <a:xfrm>
            <a:off x="1128274" y="1637170"/>
            <a:ext cx="10011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qa_cols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"question"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answers.text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answers.answer_start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"context"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E62FB-72DA-80EB-D7AA-4E9C055422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41" y="2380159"/>
            <a:ext cx="6049053" cy="4347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207E14-555F-1F75-D5E7-E757176465F4}"/>
              </a:ext>
            </a:extLst>
          </p:cNvPr>
          <p:cNvSpPr/>
          <p:nvPr/>
        </p:nvSpPr>
        <p:spPr>
          <a:xfrm>
            <a:off x="4506691" y="2416410"/>
            <a:ext cx="802427" cy="4265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5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CD2-768D-200C-C6B9-79626D58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02B-52A0-73F8-2C29-8913115EA7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185223"/>
            <a:ext cx="10231346" cy="5355727"/>
          </a:xfrm>
        </p:spPr>
        <p:txBody>
          <a:bodyPr/>
          <a:lstStyle/>
          <a:p>
            <a:r>
              <a:rPr lang="en-US" dirty="0"/>
              <a:t>Columns in the </a:t>
            </a:r>
            <a:r>
              <a:rPr lang="en-US" dirty="0" err="1"/>
              <a:t>SubjQA</a:t>
            </a:r>
            <a:r>
              <a:rPr lang="en-US" dirty="0"/>
              <a:t> dataset: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7C37-D226-38E8-66EF-EF2F43DC8375}"/>
              </a:ext>
            </a:extLst>
          </p:cNvPr>
          <p:cNvSpPr txBox="1"/>
          <p:nvPr/>
        </p:nvSpPr>
        <p:spPr>
          <a:xfrm>
            <a:off x="1128274" y="1637170"/>
            <a:ext cx="10011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qa_cols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"question"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answers.text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answers.answer_start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"context"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E62FB-72DA-80EB-D7AA-4E9C055422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41" y="2380159"/>
            <a:ext cx="6049053" cy="4347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AD52DE-1BB7-347E-4D66-08B605EE2263}"/>
              </a:ext>
            </a:extLst>
          </p:cNvPr>
          <p:cNvSpPr/>
          <p:nvPr/>
        </p:nvSpPr>
        <p:spPr>
          <a:xfrm>
            <a:off x="5318452" y="2416410"/>
            <a:ext cx="1212977" cy="4265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0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CD2-768D-200C-C6B9-79626D58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02B-52A0-73F8-2C29-8913115EA7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185223"/>
            <a:ext cx="10231346" cy="5355727"/>
          </a:xfrm>
        </p:spPr>
        <p:txBody>
          <a:bodyPr/>
          <a:lstStyle/>
          <a:p>
            <a:r>
              <a:rPr lang="en-US" dirty="0"/>
              <a:t>Columns in the </a:t>
            </a:r>
            <a:r>
              <a:rPr lang="en-US" dirty="0" err="1"/>
              <a:t>SubjQA</a:t>
            </a:r>
            <a:r>
              <a:rPr lang="en-US" dirty="0"/>
              <a:t> dataset: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7C37-D226-38E8-66EF-EF2F43DC8375}"/>
              </a:ext>
            </a:extLst>
          </p:cNvPr>
          <p:cNvSpPr txBox="1"/>
          <p:nvPr/>
        </p:nvSpPr>
        <p:spPr>
          <a:xfrm>
            <a:off x="1128274" y="1637170"/>
            <a:ext cx="10011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qa_cols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"question"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answers.text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answers.answer_start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"context"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sample_df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"train"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qa_cols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].sample(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E62FB-72DA-80EB-D7AA-4E9C055422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41" y="2380159"/>
            <a:ext cx="6049053" cy="4347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E1811E-2F8D-5AE4-4824-6CECEA245FEF}"/>
              </a:ext>
            </a:extLst>
          </p:cNvPr>
          <p:cNvSpPr/>
          <p:nvPr/>
        </p:nvSpPr>
        <p:spPr>
          <a:xfrm>
            <a:off x="6522101" y="2416410"/>
            <a:ext cx="2379303" cy="4265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962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E9ED-A76E-F1F7-F77F-B17FDB44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Answers from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DB5E3-2C60-C35D-E13C-A40AEDE3E2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Goal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QA system identify a potential answer as a span of text in a customer review. 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Question: </a:t>
            </a:r>
            <a:r>
              <a:rPr lang="en-US" sz="1600" dirty="0"/>
              <a:t>“Is it waterproof?”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Passage: </a:t>
            </a:r>
            <a:r>
              <a:rPr lang="en-US" sz="1600" dirty="0"/>
              <a:t>“This watch is waterproof at 30m depth”.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Output:  </a:t>
            </a:r>
            <a:r>
              <a:rPr lang="en-US" sz="1600" dirty="0"/>
              <a:t>“waterproof at 30m”. </a:t>
            </a:r>
          </a:p>
          <a:p>
            <a:r>
              <a:rPr lang="en-US" dirty="0"/>
              <a:t>How span text works:</a:t>
            </a:r>
          </a:p>
          <a:p>
            <a:pPr lvl="1"/>
            <a:r>
              <a:rPr lang="en-US" sz="1600" dirty="0"/>
              <a:t>Frame the supervised learning problem.</a:t>
            </a:r>
          </a:p>
          <a:p>
            <a:pPr lvl="1"/>
            <a:r>
              <a:rPr lang="en-US" sz="1600" dirty="0"/>
              <a:t>Tokenize and encode text for QA tasks.</a:t>
            </a:r>
          </a:p>
          <a:p>
            <a:pPr lvl="1"/>
            <a:r>
              <a:rPr lang="en-US" sz="1600" dirty="0"/>
              <a:t>Deal with long passages that exceed a model’s maximum context size.</a:t>
            </a:r>
          </a:p>
          <a:p>
            <a:pPr lvl="1"/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01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6F85-1891-845A-C10C-45529570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F0531-A3B1-BAA3-8C4C-6F9056088A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7" y="1332411"/>
            <a:ext cx="10731467" cy="53557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Span classification task: </a:t>
            </a:r>
            <a:r>
              <a:rPr lang="en-US" dirty="0"/>
              <a:t>extract answers from text is by framing the problem.</a:t>
            </a:r>
          </a:p>
          <a:p>
            <a:r>
              <a:rPr lang="en-US" dirty="0"/>
              <a:t>The start and end tokens of an answer span act as the labels that a model needs to predict.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training set is relatively small, with only 1,295 examples.</a:t>
            </a:r>
          </a:p>
          <a:p>
            <a:r>
              <a:rPr lang="en-US" dirty="0"/>
              <a:t>Good strategy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start with a language model that has already been fine-tuned on a large-scale QA dataset like </a:t>
            </a:r>
            <a:r>
              <a:rPr lang="en-US" dirty="0" err="1"/>
              <a:t>SQuAD</a:t>
            </a:r>
            <a:r>
              <a:rPr lang="en-US" dirty="0"/>
              <a:t>. </a:t>
            </a:r>
          </a:p>
          <a:p>
            <a:r>
              <a:rPr lang="en-US" dirty="0"/>
              <a:t>These models have </a:t>
            </a:r>
            <a:r>
              <a:rPr lang="en-US" dirty="0">
                <a:solidFill>
                  <a:srgbClr val="00B050"/>
                </a:solidFill>
              </a:rPr>
              <a:t>strong reading comprehension capabilities.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AA9BC-BEF0-2C38-69E6-27D94140B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95" y="2058942"/>
            <a:ext cx="4756450" cy="2889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A8C2E-226B-D683-297C-92120AAD7D29}"/>
              </a:ext>
            </a:extLst>
          </p:cNvPr>
          <p:cNvSpPr/>
          <p:nvPr/>
        </p:nvSpPr>
        <p:spPr>
          <a:xfrm>
            <a:off x="4030824" y="2360644"/>
            <a:ext cx="4105470" cy="3265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299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DD46FA7-7667-456D-4762-41762BD18D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8" y="1107978"/>
            <a:ext cx="10007683" cy="5356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CBBEA1-1D38-1BBE-038D-02305D76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Fine-tunning Extractive QA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64FCF1-D1AB-B9D0-4BF4-C6AB9648F80E}"/>
              </a:ext>
            </a:extLst>
          </p:cNvPr>
          <p:cNvSpPr/>
          <p:nvPr/>
        </p:nvSpPr>
        <p:spPr>
          <a:xfrm>
            <a:off x="1709986" y="1369733"/>
            <a:ext cx="1201161" cy="2146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8045EA-6A6C-5F68-C708-AAB622520974}"/>
              </a:ext>
            </a:extLst>
          </p:cNvPr>
          <p:cNvSpPr/>
          <p:nvPr/>
        </p:nvSpPr>
        <p:spPr>
          <a:xfrm>
            <a:off x="9078686" y="1369733"/>
            <a:ext cx="1201161" cy="21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90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D1E7-9FC1-E520-9DBF-694840D0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Fine-tunning Extractive QA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C38AAB-F68A-DBE9-291F-B0148CAD68E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66" y="1185223"/>
            <a:ext cx="10001076" cy="535622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2CD078-CB29-FD4E-245B-68EECC6DE5F6}"/>
              </a:ext>
            </a:extLst>
          </p:cNvPr>
          <p:cNvSpPr/>
          <p:nvPr/>
        </p:nvSpPr>
        <p:spPr>
          <a:xfrm>
            <a:off x="3823321" y="2515779"/>
            <a:ext cx="3267944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EAC7E-7D51-9B3E-8CF6-8068BA8433C1}"/>
              </a:ext>
            </a:extLst>
          </p:cNvPr>
          <p:cNvSpPr/>
          <p:nvPr/>
        </p:nvSpPr>
        <p:spPr>
          <a:xfrm>
            <a:off x="9153332" y="1416386"/>
            <a:ext cx="1250302" cy="25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27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16F4-CEF4-ABD7-09FD-897FB22F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Fine-tunning Extractive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D99B-538A-6B02-E02D-C669C64DC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answer depends on various factors:</a:t>
            </a:r>
          </a:p>
          <a:p>
            <a:pPr lvl="1"/>
            <a:r>
              <a:rPr lang="en-US" sz="1600" dirty="0"/>
              <a:t>The corpus is mono- or multilingual.</a:t>
            </a:r>
          </a:p>
          <a:p>
            <a:pPr lvl="1"/>
            <a:r>
              <a:rPr lang="en-US" sz="1600" dirty="0"/>
              <a:t>The constraints of running the model in a production environment.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352C9E7-0E51-B17E-6DE9-7576258D8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09" y="2653658"/>
            <a:ext cx="6973915" cy="24443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7A1530-B928-8D5B-DD50-35E1685E0D8C}"/>
              </a:ext>
            </a:extLst>
          </p:cNvPr>
          <p:cNvSpPr/>
          <p:nvPr/>
        </p:nvSpPr>
        <p:spPr>
          <a:xfrm>
            <a:off x="2295331" y="3200399"/>
            <a:ext cx="6774024" cy="4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6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6D8F-A7D3-45A2-616A-0B35B2C6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text for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D1AC-A217-6B72-4AC9-2273C10813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106168"/>
            <a:ext cx="10231346" cy="5355727"/>
          </a:xfrm>
        </p:spPr>
        <p:txBody>
          <a:bodyPr>
            <a:noAutofit/>
          </a:bodyPr>
          <a:lstStyle/>
          <a:p>
            <a:r>
              <a:rPr lang="en-US" dirty="0"/>
              <a:t>Encode text using tokenizer: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Note: </a:t>
            </a:r>
            <a:r>
              <a:rPr lang="en-US" dirty="0"/>
              <a:t>In extractive QA tasks, the inputs are provided as (question, context) pairs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>
                <a:solidFill>
                  <a:srgbClr val="00B050"/>
                </a:solidFill>
              </a:rPr>
              <a:t>input_ids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/>
              <a:t>represent a unique numerical identifier for each token. </a:t>
            </a:r>
          </a:p>
          <a:p>
            <a:r>
              <a:rPr lang="en-US" dirty="0" err="1">
                <a:solidFill>
                  <a:srgbClr val="00B050"/>
                </a:solidFill>
              </a:rPr>
              <a:t>attention_mask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/>
              <a:t>allows the model to ignore the padded parts of the input.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token_type_ids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/>
              <a:t>tensor indicates which part of the inputs corresponds to the question and context. </a:t>
            </a:r>
          </a:p>
          <a:p>
            <a:pPr lvl="1"/>
            <a:r>
              <a:rPr lang="en-US" sz="1600" dirty="0"/>
              <a:t>0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a question token</a:t>
            </a:r>
          </a:p>
          <a:p>
            <a:pPr lvl="1"/>
            <a:r>
              <a:rPr lang="en-US" sz="1600" dirty="0"/>
              <a:t>1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a context token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557C0-8AE8-98D3-8936-3121FF93D542}"/>
              </a:ext>
            </a:extLst>
          </p:cNvPr>
          <p:cNvSpPr txBox="1"/>
          <p:nvPr/>
        </p:nvSpPr>
        <p:spPr>
          <a:xfrm>
            <a:off x="796543" y="1477745"/>
            <a:ext cx="68009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transformers 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AutoTokenizer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model_ckpt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deepset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/minilm-uncased-squad2"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tokenizer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AutoTokenizer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from_pretrained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model_ckpt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48D78-A40C-7F0A-5AF7-A091A128C485}"/>
              </a:ext>
            </a:extLst>
          </p:cNvPr>
          <p:cNvSpPr txBox="1"/>
          <p:nvPr/>
        </p:nvSpPr>
        <p:spPr>
          <a:xfrm>
            <a:off x="854034" y="2888439"/>
            <a:ext cx="97721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question =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"How much music can this hold?"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context =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"An MP3 is about 1 MB/minute, so about 6000 hours depending on file size."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inputs = tokenizer(question, context,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return_tensors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"pt"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)</a:t>
            </a:r>
          </a:p>
        </p:txBody>
      </p:sp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F93C2726-2F51-2383-7B06-28186636C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4" y="3692708"/>
            <a:ext cx="6347671" cy="1006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98E78-EDAF-1FA0-EBB8-FF6D3F76A34F}"/>
              </a:ext>
            </a:extLst>
          </p:cNvPr>
          <p:cNvSpPr/>
          <p:nvPr/>
        </p:nvSpPr>
        <p:spPr>
          <a:xfrm>
            <a:off x="927000" y="3788229"/>
            <a:ext cx="6102220" cy="200357"/>
          </a:xfrm>
          <a:prstGeom prst="rect">
            <a:avLst/>
          </a:prstGeom>
          <a:solidFill>
            <a:srgbClr val="FFF5D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145B17-2CE8-73C9-6C3D-CB2AB3E02FE9}"/>
              </a:ext>
            </a:extLst>
          </p:cNvPr>
          <p:cNvSpPr/>
          <p:nvPr/>
        </p:nvSpPr>
        <p:spPr>
          <a:xfrm>
            <a:off x="965100" y="4337187"/>
            <a:ext cx="6102220" cy="200357"/>
          </a:xfrm>
          <a:prstGeom prst="rect">
            <a:avLst/>
          </a:prstGeom>
          <a:solidFill>
            <a:srgbClr val="FF858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1AA8BC-0E5E-778B-52E9-48BB102E85D0}"/>
              </a:ext>
            </a:extLst>
          </p:cNvPr>
          <p:cNvSpPr/>
          <p:nvPr/>
        </p:nvSpPr>
        <p:spPr>
          <a:xfrm>
            <a:off x="957709" y="4065057"/>
            <a:ext cx="6102220" cy="200357"/>
          </a:xfrm>
          <a:prstGeom prst="rect">
            <a:avLst/>
          </a:prstGeom>
          <a:solidFill>
            <a:srgbClr val="D6E6F6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85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1F7C-772A-BE09-6CA8-C24F8EC2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text for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AEF0-D7E4-244F-18F0-49B1418F98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understand how the tokenizer formats the inputs for QA tasks:</a:t>
            </a:r>
          </a:p>
          <a:p>
            <a:pPr lvl="1"/>
            <a:r>
              <a:rPr lang="en-US" sz="1600" dirty="0"/>
              <a:t>Decode the </a:t>
            </a:r>
            <a:r>
              <a:rPr lang="en-US" sz="1600" dirty="0" err="1"/>
              <a:t>input_ids</a:t>
            </a:r>
            <a:r>
              <a:rPr lang="en-US" sz="1600" dirty="0"/>
              <a:t> tensor: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62169-C8C9-994E-8FC7-266C9BB47B71}"/>
              </a:ext>
            </a:extLst>
          </p:cNvPr>
          <p:cNvSpPr txBox="1"/>
          <p:nvPr/>
        </p:nvSpPr>
        <p:spPr>
          <a:xfrm>
            <a:off x="1336766" y="3437918"/>
            <a:ext cx="5414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(tokenizer. decode(inputs[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input_ids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][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8DE9C-808B-DEA8-548B-3FA818311CDC}"/>
              </a:ext>
            </a:extLst>
          </p:cNvPr>
          <p:cNvSpPr txBox="1"/>
          <p:nvPr/>
        </p:nvSpPr>
        <p:spPr>
          <a:xfrm>
            <a:off x="1336766" y="3915291"/>
            <a:ext cx="926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[CLS] how much music can this hold? [SEP] an mp3 is about 1 mb / minute, so about 6000 hours depending on file size. [SEP]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AD126-DAF5-1B5A-597A-471E695304CF}"/>
              </a:ext>
            </a:extLst>
          </p:cNvPr>
          <p:cNvSpPr txBox="1"/>
          <p:nvPr/>
        </p:nvSpPr>
        <p:spPr>
          <a:xfrm>
            <a:off x="3219284" y="4453120"/>
            <a:ext cx="4322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[CLS] question tokens [SEP] context tokens [SEP]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4" name="Picture 13" descr="Calendar&#10;&#10;Description automatically generated">
            <a:extLst>
              <a:ext uri="{FF2B5EF4-FFF2-40B4-BE49-F238E27FC236}">
                <a16:creationId xmlns:a16="http://schemas.microsoft.com/office/drawing/2014/main" id="{4930C657-D9F4-0858-36F3-E74C03C6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2162806"/>
            <a:ext cx="7313097" cy="11600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CB038E-DFF3-3A88-AD81-81A60369B6A6}"/>
              </a:ext>
            </a:extLst>
          </p:cNvPr>
          <p:cNvSpPr/>
          <p:nvPr/>
        </p:nvSpPr>
        <p:spPr>
          <a:xfrm>
            <a:off x="6307494" y="2543483"/>
            <a:ext cx="2799184" cy="320744"/>
          </a:xfrm>
          <a:prstGeom prst="rect">
            <a:avLst/>
          </a:prstGeom>
          <a:solidFill>
            <a:srgbClr val="FF858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EE28DC-2DAB-FFCC-9949-3BABBBFD33BE}"/>
              </a:ext>
            </a:extLst>
          </p:cNvPr>
          <p:cNvSpPr/>
          <p:nvPr/>
        </p:nvSpPr>
        <p:spPr>
          <a:xfrm>
            <a:off x="5079145" y="4498055"/>
            <a:ext cx="602683" cy="272562"/>
          </a:xfrm>
          <a:prstGeom prst="rect">
            <a:avLst/>
          </a:prstGeom>
          <a:solidFill>
            <a:srgbClr val="FF858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068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/>
      <p:bldP spid="11" grpId="0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a Review-Based QA System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43D0C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-ch-4-building-a-review-based-qa-system-p-1_iOzmRkLT">
            <a:hlinkClick r:id="" action="ppaction://media"/>
            <a:extLst>
              <a:ext uri="{FF2B5EF4-FFF2-40B4-BE49-F238E27FC236}">
                <a16:creationId xmlns:a16="http://schemas.microsoft.com/office/drawing/2014/main" id="{65AA04DC-A272-CD85-3445-4E58AD757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3821" y="332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2E337-D851-C884-8E6B-F1DFA354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text for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1F277-57F7-3912-1BED-55B2087E9A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Instantiate the model with a QA head and run the inputs through the forward pass: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QA Head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linear layer</a:t>
            </a:r>
          </a:p>
          <a:p>
            <a:r>
              <a:rPr lang="en-US" dirty="0"/>
              <a:t> This means that we treat QA as a form of token classification.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37B72-AB67-EF86-ABBF-97953E6C2FB1}"/>
              </a:ext>
            </a:extLst>
          </p:cNvPr>
          <p:cNvSpPr txBox="1"/>
          <p:nvPr/>
        </p:nvSpPr>
        <p:spPr>
          <a:xfrm>
            <a:off x="949826" y="1675324"/>
            <a:ext cx="72335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torch</a:t>
            </a:r>
          </a:p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transformers 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AutoModelForQuestionAnswering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AutoModelForQuestionAnswering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from_pretrained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model_ckpt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with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torch.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no_grad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outputs = model(**inputs)</a:t>
            </a:r>
          </a:p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(outputs)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19501-E82D-B678-933F-B514A8406D72}"/>
              </a:ext>
            </a:extLst>
          </p:cNvPr>
          <p:cNvSpPr txBox="1"/>
          <p:nvPr/>
        </p:nvSpPr>
        <p:spPr>
          <a:xfrm>
            <a:off x="0" y="3170063"/>
            <a:ext cx="8009409" cy="2057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QuestionAnsweringModelOutput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(loss=None, </a:t>
            </a:r>
            <a:b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start_logits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=tensor([[-0.9862, -4.7750, -5.4025, -5.2378, -5.2863, -5.5117, -4.9819, -6.1880, -0.9862, 0.2596, -0.2144, -1.7136,                       3.7806, 4.8561, -1.0546, -3.9097, -1.7374, -4.5944, -1.4278, 3.9949, 5.0390, </a:t>
            </a:r>
            <a:b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- 0.2018, -3.0193, -4.8549, -2.3107, -3.5110, -3.5713, -0.9862]]), </a:t>
            </a:r>
            <a:b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end_logits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=tensor([[-0.9623, -5.4733, -5.0326, -5.1639, -5.4278, -5.5151, -5.1749, -4.6233, -0.9623, -3.7855, -0.8715, -3.7745, -3.0161, -1.1780, 0.1758, -2.7365, 4.8934, 0.3046, -3.1761, -3.2762, 0.8937, 5.6606, -0.3623, -4.9554, -3.2531, -0.0914, 1.6211, -0.9623]]), </a:t>
            </a:r>
            <a:b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hidden_states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=None,</a:t>
            </a:r>
            <a:b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attentions=None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5BF411-C74F-FE93-65E7-748C720217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1" r="7159"/>
          <a:stretch/>
        </p:blipFill>
        <p:spPr>
          <a:xfrm>
            <a:off x="8183382" y="3282899"/>
            <a:ext cx="3741139" cy="27873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D206A5-4FF3-1429-6DFB-359F388EDC09}"/>
              </a:ext>
            </a:extLst>
          </p:cNvPr>
          <p:cNvSpPr/>
          <p:nvPr/>
        </p:nvSpPr>
        <p:spPr>
          <a:xfrm>
            <a:off x="8276253" y="3974840"/>
            <a:ext cx="2687216" cy="2705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DD8C9-5C24-B3A0-E633-57C30B2A1740}"/>
              </a:ext>
            </a:extLst>
          </p:cNvPr>
          <p:cNvSpPr/>
          <p:nvPr/>
        </p:nvSpPr>
        <p:spPr>
          <a:xfrm flipH="1">
            <a:off x="958147" y="3403232"/>
            <a:ext cx="757238" cy="210316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10D6A6-117D-D36E-D297-430AA16FB6C3}"/>
              </a:ext>
            </a:extLst>
          </p:cNvPr>
          <p:cNvSpPr/>
          <p:nvPr/>
        </p:nvSpPr>
        <p:spPr>
          <a:xfrm flipH="1">
            <a:off x="949826" y="4210329"/>
            <a:ext cx="757238" cy="210316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4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 animBg="1"/>
      <p:bldP spid="5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BB55-14B6-8C5D-1DFE-B14379AE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text for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8F702-3BEB-4500-9936-F710AF7BD0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 the outputs into an answer span: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Compare the shapes of these logits to the input IDs: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25994-829C-8048-2DDA-BC6BFD78EFE6}"/>
              </a:ext>
            </a:extLst>
          </p:cNvPr>
          <p:cNvSpPr txBox="1"/>
          <p:nvPr/>
        </p:nvSpPr>
        <p:spPr>
          <a:xfrm>
            <a:off x="948291" y="1755039"/>
            <a:ext cx="404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start_logits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 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outputs.start_logits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end_logits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 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outputs.end_logits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5BA29-8841-8A06-77FA-CD2EB326A548}"/>
              </a:ext>
            </a:extLst>
          </p:cNvPr>
          <p:cNvSpPr txBox="1"/>
          <p:nvPr/>
        </p:nvSpPr>
        <p:spPr>
          <a:xfrm>
            <a:off x="948291" y="2800686"/>
            <a:ext cx="57966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"Input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IDs shape: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inputs.input_ids.size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"Start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logits shape: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start_logits.size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"End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logits shape: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end_logits.size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87C3D-F634-D9AD-24C7-CC16A470D050}"/>
              </a:ext>
            </a:extLst>
          </p:cNvPr>
          <p:cNvSpPr txBox="1"/>
          <p:nvPr/>
        </p:nvSpPr>
        <p:spPr>
          <a:xfrm>
            <a:off x="38556" y="3645758"/>
            <a:ext cx="4145124" cy="771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IDs shape: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torch.Size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([1, 28])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 logits shape: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torch.Size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([1, 28])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 logits shape: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torch.Size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([1, 28])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17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E779-3ACA-E065-CEAC-E9FC68DF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text for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35AA-F36C-1A2F-B4E8-D206E78C20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There are two logits (a start and end) associated with each input token. </a:t>
            </a:r>
          </a:p>
          <a:p>
            <a:r>
              <a:rPr lang="en-US" dirty="0"/>
              <a:t>larger and positive logits correspond to more likely candidates for the start and end tokens.</a:t>
            </a:r>
          </a:p>
          <a:p>
            <a:r>
              <a:rPr lang="en-US" dirty="0"/>
              <a:t>In this example: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7F540-E558-B5BD-992E-433990794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3" y="2952688"/>
            <a:ext cx="5447896" cy="31828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59C91F-90F6-0975-FAD0-90A46FFA22A1}"/>
              </a:ext>
            </a:extLst>
          </p:cNvPr>
          <p:cNvSpPr/>
          <p:nvPr/>
        </p:nvSpPr>
        <p:spPr>
          <a:xfrm>
            <a:off x="5398708" y="3086608"/>
            <a:ext cx="149290" cy="2528596"/>
          </a:xfrm>
          <a:prstGeom prst="rect">
            <a:avLst/>
          </a:prstGeom>
          <a:solidFill>
            <a:srgbClr val="FF979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0D459-FBF9-B371-1600-911A1130DBFB}"/>
              </a:ext>
            </a:extLst>
          </p:cNvPr>
          <p:cNvSpPr/>
          <p:nvPr/>
        </p:nvSpPr>
        <p:spPr>
          <a:xfrm>
            <a:off x="6157395" y="3066730"/>
            <a:ext cx="149289" cy="2723726"/>
          </a:xfrm>
          <a:prstGeom prst="rect">
            <a:avLst/>
          </a:prstGeom>
          <a:solidFill>
            <a:srgbClr val="FF979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D7CA21-062C-50F5-850A-F2D26E2944CD}"/>
              </a:ext>
            </a:extLst>
          </p:cNvPr>
          <p:cNvSpPr/>
          <p:nvPr/>
        </p:nvSpPr>
        <p:spPr>
          <a:xfrm>
            <a:off x="5778052" y="3182246"/>
            <a:ext cx="149289" cy="2723726"/>
          </a:xfrm>
          <a:prstGeom prst="rect">
            <a:avLst/>
          </a:prstGeom>
          <a:solidFill>
            <a:srgbClr val="FFF5D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D6F9E-CC7F-31DE-FED1-4711F4064FD9}"/>
              </a:ext>
            </a:extLst>
          </p:cNvPr>
          <p:cNvSpPr/>
          <p:nvPr/>
        </p:nvSpPr>
        <p:spPr>
          <a:xfrm>
            <a:off x="6286806" y="3076466"/>
            <a:ext cx="149289" cy="2723726"/>
          </a:xfrm>
          <a:prstGeom prst="rect">
            <a:avLst/>
          </a:prstGeom>
          <a:solidFill>
            <a:srgbClr val="FFF5D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24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92C3C-09AC-CC9F-00A7-7192F687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text for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68C83-3942-23AE-26CA-8588B94D43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Get the final answer: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5D74E-5284-A889-F96A-AA35A82039E7}"/>
              </a:ext>
            </a:extLst>
          </p:cNvPr>
          <p:cNvSpPr txBox="1"/>
          <p:nvPr/>
        </p:nvSpPr>
        <p:spPr>
          <a:xfrm>
            <a:off x="867745" y="1721610"/>
            <a:ext cx="63658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torch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torch. argmax(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start_logits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torch. argmax(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end_logits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+ 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1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answer_span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inputs[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input_ids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][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answer = tokenizer. decode(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answer_span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"Question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{question}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"Answer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{answer}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3E2D3-6A5C-0E32-9329-78102CC2627D}"/>
              </a:ext>
            </a:extLst>
          </p:cNvPr>
          <p:cNvSpPr txBox="1"/>
          <p:nvPr/>
        </p:nvSpPr>
        <p:spPr>
          <a:xfrm>
            <a:off x="0" y="3440884"/>
            <a:ext cx="4574331" cy="54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Question: How much music can this hold?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Answer: 6000 hours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88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CB32-9DCA-25A0-FC3B-37A720E3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8D32-F682-DB87-6E1D-617993FFED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Instantiate the pipeline by passing our tokenizer and fine-tuned model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have questions for which no answer is possible. </a:t>
            </a:r>
          </a:p>
          <a:p>
            <a:pPr lvl="1"/>
            <a:r>
              <a:rPr lang="en-US" sz="1600" dirty="0"/>
              <a:t>The model will assign a high start and end score to the [CLS].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8F5ED-61EE-9C45-2753-3BE249E51D30}"/>
              </a:ext>
            </a:extLst>
          </p:cNvPr>
          <p:cNvSpPr txBox="1"/>
          <p:nvPr/>
        </p:nvSpPr>
        <p:spPr>
          <a:xfrm>
            <a:off x="802480" y="1752116"/>
            <a:ext cx="83065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transformers 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pipeline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pipe = pipeline(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"question-answering"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, model=model, tokenizer=tokenizer)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pipe(question=question, context=context,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topk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2B55C-B90D-8D16-3999-C1602E6D201E}"/>
              </a:ext>
            </a:extLst>
          </p:cNvPr>
          <p:cNvSpPr txBox="1"/>
          <p:nvPr/>
        </p:nvSpPr>
        <p:spPr>
          <a:xfrm>
            <a:off x="-133350" y="2451179"/>
            <a:ext cx="7764334" cy="72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[{'score': 0.26516005396842957,'start': 38,'end': 48,'answer': '6000 hours'},</a:t>
            </a:r>
            <a:br>
              <a:rPr lang="en-US" sz="13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{'score': 0.2208300083875656,'start': 16,'end': 48,'answer': '1 MB/minute, so about 6000 hours'},</a:t>
            </a:r>
            <a:br>
              <a:rPr lang="en-US" sz="13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{'score': 0.10253632068634033,'start': 16,'end': 27,'answer': '1 MB/minute'}]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A9791-2A98-C4B3-FB3F-A1B4E8E13605}"/>
              </a:ext>
            </a:extLst>
          </p:cNvPr>
          <p:cNvSpPr txBox="1"/>
          <p:nvPr/>
        </p:nvSpPr>
        <p:spPr>
          <a:xfrm>
            <a:off x="847173" y="3884574"/>
            <a:ext cx="9462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pipe(question=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"Why is there no data?"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, context=context,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handle_impossible_answer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0F69E-1454-3765-B810-5256198D3FFC}"/>
              </a:ext>
            </a:extLst>
          </p:cNvPr>
          <p:cNvSpPr txBox="1"/>
          <p:nvPr/>
        </p:nvSpPr>
        <p:spPr>
          <a:xfrm>
            <a:off x="-68034" y="4265945"/>
            <a:ext cx="6097554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{'score': 0.9068416357040405, 'start': 0, 'end': 0, 'answer': ''}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874E5-9F3A-713D-4F85-818FB18BF395}"/>
              </a:ext>
            </a:extLst>
          </p:cNvPr>
          <p:cNvSpPr/>
          <p:nvPr/>
        </p:nvSpPr>
        <p:spPr>
          <a:xfrm>
            <a:off x="928590" y="2503559"/>
            <a:ext cx="2243235" cy="214320"/>
          </a:xfrm>
          <a:prstGeom prst="rect">
            <a:avLst/>
          </a:prstGeom>
          <a:solidFill>
            <a:srgbClr val="FF97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E0781-793E-C881-CAB9-2A01F2480C8D}"/>
              </a:ext>
            </a:extLst>
          </p:cNvPr>
          <p:cNvSpPr/>
          <p:nvPr/>
        </p:nvSpPr>
        <p:spPr>
          <a:xfrm flipH="1">
            <a:off x="4457699" y="2490780"/>
            <a:ext cx="1514475" cy="227099"/>
          </a:xfrm>
          <a:prstGeom prst="rect">
            <a:avLst/>
          </a:prstGeom>
          <a:solidFill>
            <a:srgbClr val="FF97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44358-A876-EECB-E364-8EBCDB245C92}"/>
              </a:ext>
            </a:extLst>
          </p:cNvPr>
          <p:cNvSpPr/>
          <p:nvPr/>
        </p:nvSpPr>
        <p:spPr>
          <a:xfrm>
            <a:off x="928590" y="2722634"/>
            <a:ext cx="2114550" cy="187851"/>
          </a:xfrm>
          <a:prstGeom prst="rect">
            <a:avLst/>
          </a:prstGeom>
          <a:solidFill>
            <a:srgbClr val="FF97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F92AFE-8F53-992B-19F1-E69B210C8A00}"/>
              </a:ext>
            </a:extLst>
          </p:cNvPr>
          <p:cNvSpPr/>
          <p:nvPr/>
        </p:nvSpPr>
        <p:spPr>
          <a:xfrm flipH="1">
            <a:off x="4381500" y="2709854"/>
            <a:ext cx="2929034" cy="227099"/>
          </a:xfrm>
          <a:prstGeom prst="rect">
            <a:avLst/>
          </a:prstGeom>
          <a:solidFill>
            <a:srgbClr val="FF97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9BC42-D5C1-9601-DDBD-C372E4F107AB}"/>
              </a:ext>
            </a:extLst>
          </p:cNvPr>
          <p:cNvSpPr/>
          <p:nvPr/>
        </p:nvSpPr>
        <p:spPr>
          <a:xfrm>
            <a:off x="928590" y="2927569"/>
            <a:ext cx="2190748" cy="227099"/>
          </a:xfrm>
          <a:prstGeom prst="rect">
            <a:avLst/>
          </a:prstGeom>
          <a:solidFill>
            <a:srgbClr val="FF97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3E903-ECDE-A686-9B25-C462DE78C538}"/>
              </a:ext>
            </a:extLst>
          </p:cNvPr>
          <p:cNvSpPr/>
          <p:nvPr/>
        </p:nvSpPr>
        <p:spPr>
          <a:xfrm flipH="1">
            <a:off x="4457698" y="2914790"/>
            <a:ext cx="1514476" cy="214320"/>
          </a:xfrm>
          <a:prstGeom prst="rect">
            <a:avLst/>
          </a:prstGeom>
          <a:solidFill>
            <a:srgbClr val="FF97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5EC9ED-35ED-44A2-BB6F-5B774B9AC830}"/>
              </a:ext>
            </a:extLst>
          </p:cNvPr>
          <p:cNvSpPr/>
          <p:nvPr/>
        </p:nvSpPr>
        <p:spPr>
          <a:xfrm flipH="1">
            <a:off x="5214936" y="2228085"/>
            <a:ext cx="757238" cy="210316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8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0" grpId="0"/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748415-0904-B755-4B3F-A7CFE939CF5A}"/>
              </a:ext>
            </a:extLst>
          </p:cNvPr>
          <p:cNvSpPr txBox="1"/>
          <p:nvPr/>
        </p:nvSpPr>
        <p:spPr>
          <a:xfrm>
            <a:off x="2527496" y="2197766"/>
            <a:ext cx="8107094" cy="87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rPr>
              <a:t>What if the context often contains more tokens than the maximum sequence length of the model?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9D270A6-D5DE-741C-A56C-A8B7C564F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96" y="4965920"/>
            <a:ext cx="1777218" cy="177721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84C0B1B-2597-5CC4-2820-2D7448D4750D}"/>
              </a:ext>
            </a:extLst>
          </p:cNvPr>
          <p:cNvSpPr/>
          <p:nvPr/>
        </p:nvSpPr>
        <p:spPr>
          <a:xfrm>
            <a:off x="1674056" y="281353"/>
            <a:ext cx="9462868" cy="4501662"/>
          </a:xfrm>
          <a:prstGeom prst="cloudCallout">
            <a:avLst/>
          </a:prstGeom>
          <a:noFill/>
          <a:ln>
            <a:solidFill>
              <a:srgbClr val="00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22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88FE-A47A-46AE-A758-EFFFE743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long passages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97C0-F045-885D-DBBC-4D3FBBEF0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/>
              <a:t>The </a:t>
            </a:r>
            <a:r>
              <a:rPr lang="en-US" dirty="0" err="1"/>
              <a:t>SubjQA</a:t>
            </a:r>
            <a:r>
              <a:rPr lang="en-US" dirty="0"/>
              <a:t> training set contains question-context pairs that won’t fit within </a:t>
            </a:r>
            <a:r>
              <a:rPr lang="en-US" dirty="0" err="1"/>
              <a:t>MiniLM’s</a:t>
            </a:r>
            <a:r>
              <a:rPr lang="en-US" dirty="0"/>
              <a:t> context size of 512 tokens.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text classification:</a:t>
            </a:r>
          </a:p>
          <a:p>
            <a:pPr lvl="1"/>
            <a:r>
              <a:rPr lang="en-US" sz="1600" dirty="0"/>
              <a:t>Truncating long texts under the assumption that enough information was contained in the embedding of the [CLS] token to generate accurate predictions.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F4645-54E2-6B61-5ADE-98E285891B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43" y="2373039"/>
            <a:ext cx="4255114" cy="2845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9745D-71EC-0936-33EB-18BC90F5F94E}"/>
              </a:ext>
            </a:extLst>
          </p:cNvPr>
          <p:cNvSpPr txBox="1"/>
          <p:nvPr/>
        </p:nvSpPr>
        <p:spPr>
          <a:xfrm>
            <a:off x="2062968" y="6164918"/>
            <a:ext cx="7638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Item like the picture, fast deliver 3 days well packed, good quality for the price. </a:t>
            </a:r>
            <a:r>
              <a:rPr lang="en-US" sz="1400" b="0" i="0" strike="sngStrike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The camera is decent (as phone cameras go). There is no flash though...</a:t>
            </a:r>
            <a:endParaRPr lang="en-US" sz="1400" strike="sngStrike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02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9C03-244F-204E-74D5-8C011882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long passages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B9BE-6B0A-123A-E390-DF6081B946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Problem: the answer to a question could lie near the end of the context and thus would be removed by truncation.</a:t>
            </a:r>
          </a:p>
          <a:p>
            <a:r>
              <a:rPr lang="en-US" dirty="0"/>
              <a:t>Solution: apply a </a:t>
            </a:r>
            <a:r>
              <a:rPr lang="en-US" dirty="0">
                <a:solidFill>
                  <a:srgbClr val="00B050"/>
                </a:solidFill>
              </a:rPr>
              <a:t>sliding window </a:t>
            </a:r>
            <a:r>
              <a:rPr lang="en-US" dirty="0"/>
              <a:t>across the inputs, where each window contains a passage of tokens that fit in the model’s context.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84F54-DC2C-50D8-9E69-474C4FD3F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5"/>
          <a:stretch/>
        </p:blipFill>
        <p:spPr>
          <a:xfrm>
            <a:off x="1951838" y="3195735"/>
            <a:ext cx="6328895" cy="53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5B3B9-216C-7435-1AD7-6C1A400F0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5"/>
          <a:stretch/>
        </p:blipFill>
        <p:spPr>
          <a:xfrm>
            <a:off x="1951838" y="3732447"/>
            <a:ext cx="6328895" cy="24793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06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FA9B-9F97-F853-E953-F9377D6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long passages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38F6-26EF-3F35-66A8-D31647AC70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set                                                in the tokenizer to enable the sliding window. </a:t>
            </a:r>
          </a:p>
          <a:p>
            <a:r>
              <a:rPr lang="en-US" dirty="0"/>
              <a:t>The size of the sliding window is controlled by the </a:t>
            </a:r>
            <a:r>
              <a:rPr lang="en-US" dirty="0" err="1"/>
              <a:t>max_length</a:t>
            </a:r>
            <a:r>
              <a:rPr lang="en-US" dirty="0"/>
              <a:t> argument</a:t>
            </a:r>
          </a:p>
          <a:p>
            <a:r>
              <a:rPr lang="en-US" dirty="0"/>
              <a:t>The size of the stride is controlled by stride.</a:t>
            </a:r>
          </a:p>
          <a:p>
            <a:r>
              <a:rPr lang="en-US" dirty="0"/>
              <a:t>Example to illustrate how this works: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1287D-60FE-4107-0BC1-015B0926FD67}"/>
              </a:ext>
            </a:extLst>
          </p:cNvPr>
          <p:cNvSpPr txBox="1"/>
          <p:nvPr/>
        </p:nvSpPr>
        <p:spPr>
          <a:xfrm>
            <a:off x="1430071" y="2480130"/>
            <a:ext cx="3412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return_overflowing_tokens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8F136-BDE3-58FA-2DEC-40C6D1BC9195}"/>
              </a:ext>
            </a:extLst>
          </p:cNvPr>
          <p:cNvSpPr txBox="1"/>
          <p:nvPr/>
        </p:nvSpPr>
        <p:spPr>
          <a:xfrm>
            <a:off x="747847" y="4010274"/>
            <a:ext cx="847903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example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"train"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 .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iloc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][[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"question"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"context"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]]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tokenized_example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tokenizer( example[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"question"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                                example[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"context"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                               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return_overflowing_tokens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                               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max_length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                                  stride=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25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6F459-E3C3-2096-8567-B2F9B432F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39" y="0"/>
            <a:ext cx="4810361" cy="22924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D23E71-A953-1D60-E709-0EEF16D9EDEF}"/>
              </a:ext>
            </a:extLst>
          </p:cNvPr>
          <p:cNvSpPr/>
          <p:nvPr/>
        </p:nvSpPr>
        <p:spPr>
          <a:xfrm>
            <a:off x="9147672" y="1057158"/>
            <a:ext cx="1278294" cy="5505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60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05AA-D22C-C921-C7C7-376FD9C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long passages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B8CF-9048-B05D-3EE1-0F7F5F11D8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Check the number of tokens we have in each window: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windows overlap by decoding the inputs: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91FBD-7340-A9E8-8C7D-918C458F5C9C}"/>
              </a:ext>
            </a:extLst>
          </p:cNvPr>
          <p:cNvSpPr txBox="1"/>
          <p:nvPr/>
        </p:nvSpPr>
        <p:spPr>
          <a:xfrm>
            <a:off x="1001943" y="1698211"/>
            <a:ext cx="6097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window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tokenized_example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input_ids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]):</a:t>
            </a:r>
          </a:p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"Window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#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{idx}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has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(window)}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tokens"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675FB-2B14-74FA-8AFF-C2A19EE879A5}"/>
              </a:ext>
            </a:extLst>
          </p:cNvPr>
          <p:cNvSpPr txBox="1"/>
          <p:nvPr/>
        </p:nvSpPr>
        <p:spPr>
          <a:xfrm>
            <a:off x="833992" y="3237535"/>
            <a:ext cx="5124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window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tokenized_example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input_ids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]: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tokenizer.decode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(window)}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\n"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4450C-101C-01C3-DE1B-A195F3DE3F76}"/>
              </a:ext>
            </a:extLst>
          </p:cNvPr>
          <p:cNvSpPr txBox="1"/>
          <p:nvPr/>
        </p:nvSpPr>
        <p:spPr>
          <a:xfrm>
            <a:off x="-102569" y="3890416"/>
            <a:ext cx="7952014" cy="2950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[CLS] how is the bass? [SEP] </a:t>
            </a:r>
            <a:r>
              <a:rPr lang="en-US" sz="1400" kern="100" dirty="0" err="1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have had </a:t>
            </a:r>
            <a:r>
              <a:rPr lang="en-US" sz="1400" kern="100" dirty="0" err="1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koss</a:t>
            </a: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headphones in the past, pro 4aa and</a:t>
            </a:r>
            <a:b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 err="1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qz</a:t>
            </a: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- 99. the </a:t>
            </a:r>
            <a:r>
              <a:rPr lang="en-US" sz="1400" kern="100" dirty="0" err="1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koss</a:t>
            </a: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portapro</a:t>
            </a: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portable and has great bass response. the work</a:t>
            </a:r>
            <a:b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great with my android phone and can be " rolled up " to be carried in my</a:t>
            </a:r>
            <a:b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motorcycle jacket or computer bag without getting crunched. they are very light</a:t>
            </a:r>
            <a:b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solidFill>
                  <a:srgbClr val="2F5496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don't feel heavy or bear down on your ears even after listening to music</a:t>
            </a:r>
            <a:br>
              <a:rPr lang="en-US" sz="1400" kern="100" dirty="0">
                <a:solidFill>
                  <a:srgbClr val="2F5496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solidFill>
                  <a:srgbClr val="2F5496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 them on all day. the sound is</a:t>
            </a: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[SEP]</a:t>
            </a:r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[CLS] how is the bass? [SEP] </a:t>
            </a:r>
            <a:r>
              <a:rPr lang="en-US" sz="1400" kern="100" dirty="0">
                <a:solidFill>
                  <a:srgbClr val="2F5496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don't feel heavy or bear down on your ears even</a:t>
            </a:r>
            <a:br>
              <a:rPr lang="en-US" sz="1400" kern="100" dirty="0">
                <a:solidFill>
                  <a:srgbClr val="2F5496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solidFill>
                  <a:srgbClr val="2F5496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 listening to music with them on all day. the sound is</a:t>
            </a: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night and day better</a:t>
            </a:r>
            <a:b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than any ear - bud could be and are almost as good as the pro 4aa. they are "</a:t>
            </a:r>
            <a:b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 air " headphones so you cannot match the bass to the sealed types, but it</a:t>
            </a:r>
            <a:b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solidFill>
                  <a:srgbClr val="0000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comes close. for $ 32, you cannot go wrong. [SEP]</a:t>
            </a:r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8C9C-7262-AF0C-D39E-4C1348B1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DA2F-CF43-48EE-1EAC-A23C9284D0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Problem: find a relevant review.</a:t>
            </a:r>
          </a:p>
          <a:p>
            <a:r>
              <a:rPr lang="en-US" dirty="0"/>
              <a:t>Solution: </a:t>
            </a:r>
          </a:p>
          <a:p>
            <a:pPr lvl="1"/>
            <a:r>
              <a:rPr lang="en-US" sz="1600" dirty="0"/>
              <a:t>The community QA platforms provided by websites like Amazon.</a:t>
            </a:r>
          </a:p>
          <a:p>
            <a:pPr lvl="1"/>
            <a:r>
              <a:rPr lang="en-US" sz="1600" dirty="0"/>
              <a:t>Get an immediate answer using transformers. </a:t>
            </a:r>
          </a:p>
        </p:txBody>
      </p:sp>
      <p:pic>
        <p:nvPicPr>
          <p:cNvPr id="5" name="Picture 2" descr="Women Giving Shopping Reviews Online 8129184 Vector Art at Vecteezy">
            <a:extLst>
              <a:ext uri="{FF2B5EF4-FFF2-40B4-BE49-F238E27FC236}">
                <a16:creationId xmlns:a16="http://schemas.microsoft.com/office/drawing/2014/main" id="{4E718D75-C906-7A8E-5A38-CC2FAAE47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08" y="3192463"/>
            <a:ext cx="5243513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869ED07-8E32-F82B-D57F-60A6938757D9}"/>
              </a:ext>
            </a:extLst>
          </p:cNvPr>
          <p:cNvSpPr/>
          <p:nvPr/>
        </p:nvSpPr>
        <p:spPr>
          <a:xfrm rot="1086034">
            <a:off x="8106409" y="4507074"/>
            <a:ext cx="1252196" cy="624762"/>
          </a:xfrm>
          <a:prstGeom prst="wedgeEllipseCallout">
            <a:avLst/>
          </a:prstGeom>
          <a:solidFill>
            <a:srgbClr val="DFEE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this guitar come with a strap?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3D95D363-BBC9-695C-87EF-C3DC90C4F587}"/>
              </a:ext>
            </a:extLst>
          </p:cNvPr>
          <p:cNvSpPr/>
          <p:nvPr/>
        </p:nvSpPr>
        <p:spPr>
          <a:xfrm rot="19226475">
            <a:off x="7129455" y="4108938"/>
            <a:ext cx="1252196" cy="624762"/>
          </a:xfrm>
          <a:prstGeom prst="wedgeEllipseCallout">
            <a:avLst/>
          </a:prstGeom>
          <a:solidFill>
            <a:srgbClr val="DFEE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I use this camera at night?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521E2E1-E56F-E13F-8EAE-694091311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17" y="2991677"/>
            <a:ext cx="4684644" cy="35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4E539FC-CBCE-9FC7-5D1A-241644E5F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80" y="817645"/>
            <a:ext cx="1657699" cy="21740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5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1427-44CE-D7FE-14AD-11115066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3CC0-DEC3-045D-16ED-87D4122214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057275"/>
            <a:ext cx="10231346" cy="5630863"/>
          </a:xfrm>
        </p:spPr>
        <p:txBody>
          <a:bodyPr>
            <a:normAutofit/>
          </a:bodyPr>
          <a:lstStyle/>
          <a:p>
            <a:r>
              <a:rPr lang="en-US" dirty="0"/>
              <a:t>We learn:</a:t>
            </a:r>
          </a:p>
          <a:p>
            <a:pPr lvl="1"/>
            <a:r>
              <a:rPr lang="en-US" sz="1600" dirty="0"/>
              <a:t>How can QA models extract answers from the text?</a:t>
            </a:r>
          </a:p>
          <a:p>
            <a:pPr lvl="1"/>
            <a:r>
              <a:rPr lang="en-US" sz="1600" dirty="0"/>
              <a:t>Using a pre-trained QA model and passing the question along with the context. 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sz="1700" dirty="0"/>
              <a:t>system’s users will only provide a question about a product. 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sz="1700" dirty="0"/>
              <a:t>concatenate all the reviews of a given product together and feed them to the model as a single, long context.</a:t>
            </a:r>
          </a:p>
          <a:p>
            <a:r>
              <a:rPr lang="en-US" dirty="0"/>
              <a:t>The drawback of this approach: </a:t>
            </a:r>
          </a:p>
          <a:p>
            <a:pPr lvl="1"/>
            <a:r>
              <a:rPr lang="en-US" sz="1600" dirty="0"/>
              <a:t>the context can become extremely long and thereby introduce an unacceptable latency for our users’ queries.</a:t>
            </a:r>
          </a:p>
          <a:p>
            <a:r>
              <a:rPr lang="en-US" dirty="0"/>
              <a:t>To handle this, modern QA systems are typically based on the retriever-reader architecture. </a:t>
            </a:r>
          </a:p>
          <a:p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0FB66B-8282-00BB-26C0-09023E4AB6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14" y="4715960"/>
            <a:ext cx="4042714" cy="185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890C3D-B3E1-DB8B-C6BF-8E1B7A4F4689}"/>
              </a:ext>
            </a:extLst>
          </p:cNvPr>
          <p:cNvSpPr txBox="1"/>
          <p:nvPr/>
        </p:nvSpPr>
        <p:spPr>
          <a:xfrm>
            <a:off x="6123993" y="6214222"/>
            <a:ext cx="2515175" cy="581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 err="1">
                <a:solidFill>
                  <a:srgbClr val="C00000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SubjQA</a:t>
            </a:r>
            <a:r>
              <a:rPr lang="en-US" sz="1200" kern="100" dirty="0">
                <a:solidFill>
                  <a:srgbClr val="C00000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 dataset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rgbClr val="C00000"/>
                </a:solidFill>
                <a:effectLst/>
                <a:latin typeface="MinionPro-Regular"/>
                <a:ea typeface="Calibri" panose="020F0502020204030204" pitchFamily="34" charset="0"/>
                <a:cs typeface="Arial" panose="020B0604020202020204" pitchFamily="34" charset="0"/>
              </a:rPr>
              <a:t>the Electronics domain.</a:t>
            </a:r>
            <a:endParaRPr lang="en-US" sz="16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420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6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882D-D550-9611-FE20-C4209A66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F73E-2F15-FCE2-5345-88954693FE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SubjQA2 dataset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more than 10,000 customer reviews in English about products and services in six domains: (</a:t>
            </a:r>
            <a:r>
              <a:rPr lang="en-US" sz="1600" dirty="0"/>
              <a:t>Trip‐Advisor, Restaurants, Movies, Books, Electronics, Grocery)</a:t>
            </a:r>
          </a:p>
          <a:p>
            <a:r>
              <a:rPr lang="en-US" dirty="0"/>
              <a:t>Each review is associated with a question that can be answered using one or more sentences from the review.</a:t>
            </a:r>
          </a:p>
          <a:p>
            <a:r>
              <a:rPr lang="en-US" b="1" dirty="0">
                <a:solidFill>
                  <a:srgbClr val="C00000"/>
                </a:solidFill>
              </a:rPr>
              <a:t>Note:</a:t>
            </a:r>
            <a:r>
              <a:rPr lang="en-US" dirty="0"/>
              <a:t> unanswerable questions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produce more robust models.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106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F908-1BF2-291C-E11C-35C5AF8E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C1A3-B1B7-EDE3-B15A-5B7EEDE9B6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SubjQA</a:t>
            </a:r>
            <a:r>
              <a:rPr lang="en-US" dirty="0"/>
              <a:t> dataset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the questions and answers are subjective</a:t>
            </a:r>
          </a:p>
          <a:p>
            <a:pPr lvl="1"/>
            <a:r>
              <a:rPr lang="en-US" sz="1600" dirty="0"/>
              <a:t>They depend on the personal experience of the users. </a:t>
            </a:r>
          </a:p>
          <a:p>
            <a:pPr lvl="1"/>
            <a:r>
              <a:rPr lang="en-US" sz="1600" dirty="0"/>
              <a:t>The task is potentially more difficult than finding answers to factual questions.</a:t>
            </a:r>
            <a:endParaRPr lang="en-US" sz="1000" dirty="0"/>
          </a:p>
          <a:p>
            <a:r>
              <a:rPr lang="en-US" dirty="0"/>
              <a:t>These features make </a:t>
            </a:r>
            <a:r>
              <a:rPr lang="en-US" dirty="0" err="1"/>
              <a:t>SubjQA</a:t>
            </a:r>
            <a:r>
              <a:rPr lang="en-US" dirty="0"/>
              <a:t> a realistic dataset to benchmark our review-based QA models 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CD6A3-78F4-A1B8-5228-F14E5345B2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10" y="3235075"/>
            <a:ext cx="4812209" cy="33597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9614CF-39A1-889B-5C1D-2DE6533E1731}"/>
              </a:ext>
            </a:extLst>
          </p:cNvPr>
          <p:cNvSpPr/>
          <p:nvPr/>
        </p:nvSpPr>
        <p:spPr>
          <a:xfrm>
            <a:off x="7100595" y="5783476"/>
            <a:ext cx="2401735" cy="1804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6A4021-AE84-3C5B-18FC-F3DAF57AF1C6}"/>
              </a:ext>
            </a:extLst>
          </p:cNvPr>
          <p:cNvSpPr/>
          <p:nvPr/>
        </p:nvSpPr>
        <p:spPr>
          <a:xfrm>
            <a:off x="7058977" y="5963935"/>
            <a:ext cx="3736031" cy="528260"/>
          </a:xfrm>
          <a:prstGeom prst="rect">
            <a:avLst/>
          </a:prstGeom>
          <a:solidFill>
            <a:srgbClr val="FDE0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27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CD45-54EA-433B-892C-2024DBD5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</a:t>
            </a:r>
            <a:r>
              <a:rPr lang="en-US" dirty="0" err="1"/>
              <a:t>SubjQA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1BA65-8AD8-26D3-399D-C1D5515007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Download the dataset from the </a:t>
            </a:r>
            <a:r>
              <a:rPr lang="en-US" dirty="0">
                <a:solidFill>
                  <a:srgbClr val="C00000"/>
                </a:solidFill>
              </a:rPr>
              <a:t>Hugging Face Hub 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Focus on building a QA system for the Electronics domain: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SubjQA</a:t>
            </a:r>
            <a:r>
              <a:rPr lang="en-US" dirty="0"/>
              <a:t> stores the answers to each question as a nested dictionary.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086E-6454-AD8A-3B0B-041AD26215F5}"/>
              </a:ext>
            </a:extLst>
          </p:cNvPr>
          <p:cNvSpPr txBox="1"/>
          <p:nvPr/>
        </p:nvSpPr>
        <p:spPr>
          <a:xfrm>
            <a:off x="849864" y="1766691"/>
            <a:ext cx="57808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datasets 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get_dataset_config_names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domains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get_dataset_config_names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subjqa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domains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E51AC-F78E-E494-DEDD-7A4659422D1D}"/>
              </a:ext>
            </a:extLst>
          </p:cNvPr>
          <p:cNvSpPr txBox="1"/>
          <p:nvPr/>
        </p:nvSpPr>
        <p:spPr>
          <a:xfrm>
            <a:off x="849864" y="26278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['books', 'electronics', 'grocery', 'movies', 'restaurants', '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tripadvisor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67C46-1B74-FBFE-F487-81B51ACE8678}"/>
              </a:ext>
            </a:extLst>
          </p:cNvPr>
          <p:cNvSpPr txBox="1"/>
          <p:nvPr/>
        </p:nvSpPr>
        <p:spPr>
          <a:xfrm>
            <a:off x="849864" y="3660771"/>
            <a:ext cx="6605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datasets 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load_dataset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subjqa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load_dataset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subjqa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, name=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"electronics"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F92B4-0F42-33D4-FB40-B2884DA4DFE8}"/>
              </a:ext>
            </a:extLst>
          </p:cNvPr>
          <p:cNvSpPr txBox="1"/>
          <p:nvPr/>
        </p:nvSpPr>
        <p:spPr>
          <a:xfrm>
            <a:off x="849864" y="4679826"/>
            <a:ext cx="4848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subjqa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"train"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"answers"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][</a:t>
            </a:r>
            <a:r>
              <a:rPr lang="en-US" sz="1400" dirty="0">
                <a:solidFill>
                  <a:srgbClr val="098156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E5B83D-46E3-4AB4-63D6-7FC76C0827A1}"/>
              </a:ext>
            </a:extLst>
          </p:cNvPr>
          <p:cNvSpPr txBox="1"/>
          <p:nvPr/>
        </p:nvSpPr>
        <p:spPr>
          <a:xfrm>
            <a:off x="849864" y="5221533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'text'</a:t>
            </a:r>
            <a: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['Bass is weak as expected', 'Bass is weak as expected, even with EQ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adjusted up'], </a:t>
            </a:r>
            <a:b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answer_start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[1302, 1302], </a:t>
            </a:r>
            <a:b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answer_subj_level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[1, 1],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ans_subj_score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[0.5083333253860474, 0.5083333253860474], </a:t>
            </a:r>
            <a:b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is_ans_subjective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ar-SA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[True, True]}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17BD1-F8B3-C53B-EA13-E79DE5EAC5DF}"/>
              </a:ext>
            </a:extLst>
          </p:cNvPr>
          <p:cNvSpPr/>
          <p:nvPr/>
        </p:nvSpPr>
        <p:spPr>
          <a:xfrm>
            <a:off x="1051979" y="5738327"/>
            <a:ext cx="1038078" cy="16795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5419FA-DE99-5AE6-5C45-33688C4F7F50}"/>
              </a:ext>
            </a:extLst>
          </p:cNvPr>
          <p:cNvSpPr/>
          <p:nvPr/>
        </p:nvSpPr>
        <p:spPr>
          <a:xfrm>
            <a:off x="1051979" y="5280211"/>
            <a:ext cx="412927" cy="203227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88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9" grpId="0"/>
      <p:bldP spid="11" grpId="0"/>
      <p:bldP spid="13" grpId="0"/>
      <p:bldP spid="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CD2-768D-200C-C6B9-79626D58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02B-52A0-73F8-2C29-8913115EA7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Flatten the nested columns and convert each split to a Pandas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Notice:</a:t>
            </a:r>
            <a:r>
              <a:rPr lang="en-US" dirty="0"/>
              <a:t> that the dataset is relatively small, with only 1,908 examples in total.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2BB97-F4B4-6DE9-3A5A-1FCEA37485D1}"/>
              </a:ext>
            </a:extLst>
          </p:cNvPr>
          <p:cNvSpPr txBox="1"/>
          <p:nvPr/>
        </p:nvSpPr>
        <p:spPr>
          <a:xfrm>
            <a:off x="924867" y="1785964"/>
            <a:ext cx="96107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pandas 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pd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{split: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dset.to_pandas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split,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subjqa.flatten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(). items()}</a:t>
            </a:r>
          </a:p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split,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dfs.items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en-US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"Number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of questions in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{split}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'id'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nunique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75643-1065-26A4-91D3-5E00B2BAA71A}"/>
              </a:ext>
            </a:extLst>
          </p:cNvPr>
          <p:cNvSpPr txBox="1"/>
          <p:nvPr/>
        </p:nvSpPr>
        <p:spPr>
          <a:xfrm>
            <a:off x="924867" y="2873900"/>
            <a:ext cx="32289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 of questions in train: 1295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 of questions in test: 358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 of questions in validation: 255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261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CD2-768D-200C-C6B9-79626D58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02B-52A0-73F8-2C29-8913115EA7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185223"/>
            <a:ext cx="10231346" cy="5355727"/>
          </a:xfrm>
        </p:spPr>
        <p:txBody>
          <a:bodyPr/>
          <a:lstStyle/>
          <a:p>
            <a:r>
              <a:rPr lang="en-US" dirty="0"/>
              <a:t>Columns in the </a:t>
            </a:r>
            <a:r>
              <a:rPr lang="en-US" dirty="0" err="1"/>
              <a:t>SubjQA</a:t>
            </a:r>
            <a:r>
              <a:rPr lang="en-US" dirty="0"/>
              <a:t> dataset: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7C37-D226-38E8-66EF-EF2F43DC8375}"/>
              </a:ext>
            </a:extLst>
          </p:cNvPr>
          <p:cNvSpPr txBox="1"/>
          <p:nvPr/>
        </p:nvSpPr>
        <p:spPr>
          <a:xfrm>
            <a:off x="1128274" y="1637170"/>
            <a:ext cx="10011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qa_cols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"question"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answers.text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answers.answer_start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"context"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E62FB-72DA-80EB-D7AA-4E9C055422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41" y="2396893"/>
            <a:ext cx="6049053" cy="4347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4A4F86-A624-5A28-7382-5DF707DD0399}"/>
              </a:ext>
            </a:extLst>
          </p:cNvPr>
          <p:cNvSpPr/>
          <p:nvPr/>
        </p:nvSpPr>
        <p:spPr>
          <a:xfrm>
            <a:off x="3004454" y="2415555"/>
            <a:ext cx="709127" cy="4265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16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ACD2-768D-200C-C6B9-79626D58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02B-52A0-73F8-2C29-8913115EA7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185223"/>
            <a:ext cx="10231346" cy="5355727"/>
          </a:xfrm>
        </p:spPr>
        <p:txBody>
          <a:bodyPr/>
          <a:lstStyle/>
          <a:p>
            <a:r>
              <a:rPr lang="en-US" dirty="0"/>
              <a:t>Columns in the </a:t>
            </a:r>
            <a:r>
              <a:rPr lang="en-US" dirty="0" err="1"/>
              <a:t>SubjQA</a:t>
            </a:r>
            <a:r>
              <a:rPr lang="en-US" dirty="0"/>
              <a:t> dataset: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57C37-D226-38E8-66EF-EF2F43DC8375}"/>
              </a:ext>
            </a:extLst>
          </p:cNvPr>
          <p:cNvSpPr txBox="1"/>
          <p:nvPr/>
        </p:nvSpPr>
        <p:spPr>
          <a:xfrm>
            <a:off x="1128274" y="1637170"/>
            <a:ext cx="10011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qa_cols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"question"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answers.text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answers.answer_start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"context"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E62FB-72DA-80EB-D7AA-4E9C055422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41" y="2380159"/>
            <a:ext cx="6049053" cy="43472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F189E3-68E4-1F07-A3D6-09A64D29275F}"/>
              </a:ext>
            </a:extLst>
          </p:cNvPr>
          <p:cNvSpPr/>
          <p:nvPr/>
        </p:nvSpPr>
        <p:spPr>
          <a:xfrm>
            <a:off x="3732250" y="2415555"/>
            <a:ext cx="765105" cy="4265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14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8.1|4.4|5.5|6|1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|0|0|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8|3.1|4.1|8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9.8|3|12.2|2|1.6|9.6|2.7|4.1|5.3|8.2|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2.4|2.9|1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1.3|0.9|2.4|0.9|4.2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|0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3.6|1.2|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.5|5.8|5.3|10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1|2.6|2.8|2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.4|6|1.1|14.9|6.7|1.2|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1.6|1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9|3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.2|4.7|4|1.6|1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2|1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|6.8|11.4|9|9.5|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|0|0|0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8.1|4.4|5.5|6|1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8.1|4.4|5.5|6|1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38109</TotalTime>
  <Words>2500</Words>
  <Application>Microsoft Office PowerPoint</Application>
  <PresentationFormat>Widescreen</PresentationFormat>
  <Paragraphs>297</Paragraphs>
  <Slides>31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Abadi Extra Light</vt:lpstr>
      <vt:lpstr>Arial</vt:lpstr>
      <vt:lpstr>BookAntiqua</vt:lpstr>
      <vt:lpstr>Calibri</vt:lpstr>
      <vt:lpstr>Courier New</vt:lpstr>
      <vt:lpstr>Daytona</vt:lpstr>
      <vt:lpstr>Gill Sans MT</vt:lpstr>
      <vt:lpstr>MinionPro-Regular</vt:lpstr>
      <vt:lpstr>Roboto</vt:lpstr>
      <vt:lpstr>Wingdings</vt:lpstr>
      <vt:lpstr>Office Theme</vt:lpstr>
      <vt:lpstr>PowerPoint Presentation</vt:lpstr>
      <vt:lpstr>Building a Review-Based QA System</vt:lpstr>
      <vt:lpstr>Introduction </vt:lpstr>
      <vt:lpstr>The Dataset</vt:lpstr>
      <vt:lpstr>The Dataset Example</vt:lpstr>
      <vt:lpstr>Loading SubjQA dataset</vt:lpstr>
      <vt:lpstr>Data exploration </vt:lpstr>
      <vt:lpstr>Sample of Data</vt:lpstr>
      <vt:lpstr>Sample of Data</vt:lpstr>
      <vt:lpstr>Sample of Data</vt:lpstr>
      <vt:lpstr>Sample of Data</vt:lpstr>
      <vt:lpstr>Sample of Data</vt:lpstr>
      <vt:lpstr>Extracting Answers from Text</vt:lpstr>
      <vt:lpstr>Span classification</vt:lpstr>
      <vt:lpstr>Fine-tunning Extractive QA</vt:lpstr>
      <vt:lpstr>Fine-tunning Extractive QA</vt:lpstr>
      <vt:lpstr>Fine-tunning Extractive QA</vt:lpstr>
      <vt:lpstr>Tokenizing text for QA</vt:lpstr>
      <vt:lpstr>Tokenizing text for QA</vt:lpstr>
      <vt:lpstr>Tokenizing text for QA</vt:lpstr>
      <vt:lpstr>Tokenizing text for QA</vt:lpstr>
      <vt:lpstr>Tokenizing text for QA</vt:lpstr>
      <vt:lpstr>Tokenizing text for QA</vt:lpstr>
      <vt:lpstr>Pipeline Function</vt:lpstr>
      <vt:lpstr>PowerPoint Presentation</vt:lpstr>
      <vt:lpstr>Dealing with long passages</vt:lpstr>
      <vt:lpstr>Dealing with long passages</vt:lpstr>
      <vt:lpstr>Dealing with long passages</vt:lpstr>
      <vt:lpstr>Dealing with long passages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116</cp:revision>
  <dcterms:created xsi:type="dcterms:W3CDTF">2023-03-23T08:35:56Z</dcterms:created>
  <dcterms:modified xsi:type="dcterms:W3CDTF">2025-04-03T20:58:39Z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